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01" r:id="rId2"/>
  </p:sldMasterIdLst>
  <p:notesMasterIdLst>
    <p:notesMasterId r:id="rId47"/>
  </p:notesMasterIdLst>
  <p:sldIdLst>
    <p:sldId id="527" r:id="rId3"/>
    <p:sldId id="528" r:id="rId4"/>
    <p:sldId id="530" r:id="rId5"/>
    <p:sldId id="529" r:id="rId6"/>
    <p:sldId id="580" r:id="rId7"/>
    <p:sldId id="531" r:id="rId8"/>
    <p:sldId id="532" r:id="rId9"/>
    <p:sldId id="575" r:id="rId10"/>
    <p:sldId id="576" r:id="rId11"/>
    <p:sldId id="534" r:id="rId12"/>
    <p:sldId id="533" r:id="rId13"/>
    <p:sldId id="571" r:id="rId14"/>
    <p:sldId id="578" r:id="rId15"/>
    <p:sldId id="577" r:id="rId16"/>
    <p:sldId id="581" r:id="rId17"/>
    <p:sldId id="543" r:id="rId18"/>
    <p:sldId id="574" r:id="rId19"/>
    <p:sldId id="544" r:id="rId20"/>
    <p:sldId id="545" r:id="rId21"/>
    <p:sldId id="546" r:id="rId22"/>
    <p:sldId id="547" r:id="rId23"/>
    <p:sldId id="548" r:id="rId24"/>
    <p:sldId id="549" r:id="rId25"/>
    <p:sldId id="550" r:id="rId26"/>
    <p:sldId id="551" r:id="rId27"/>
    <p:sldId id="552" r:id="rId28"/>
    <p:sldId id="553" r:id="rId29"/>
    <p:sldId id="554" r:id="rId30"/>
    <p:sldId id="555" r:id="rId31"/>
    <p:sldId id="556" r:id="rId32"/>
    <p:sldId id="557" r:id="rId33"/>
    <p:sldId id="558" r:id="rId34"/>
    <p:sldId id="570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04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8034"/>
    <a:srgbClr val="FF7603"/>
    <a:srgbClr val="464547"/>
    <a:srgbClr val="CDCECD"/>
    <a:srgbClr val="CECECE"/>
    <a:srgbClr val="FF5B5B"/>
    <a:srgbClr val="8E24C9"/>
    <a:srgbClr val="162365"/>
    <a:srgbClr val="16D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8"/>
    <p:restoredTop sz="79728"/>
  </p:normalViewPr>
  <p:slideViewPr>
    <p:cSldViewPr snapToGrid="0" snapToObjects="1" showGuides="1">
      <p:cViewPr varScale="1">
        <p:scale>
          <a:sx n="134" d="100"/>
          <a:sy n="134" d="100"/>
        </p:scale>
        <p:origin x="1928" y="184"/>
      </p:cViewPr>
      <p:guideLst>
        <p:guide pos="240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CFF00-D096-6448-99A9-1B5E392E5640}" type="datetimeFigureOut">
              <a:rPr lang="nb-NO" smtClean="0"/>
              <a:t>26.08.2021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6E90B-2657-364C-8B68-BE49C2816B4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7668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6503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9212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734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031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1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1047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74832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30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882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/tit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188" y="1419226"/>
            <a:ext cx="5759450" cy="2016124"/>
          </a:xfrm>
        </p:spPr>
        <p:txBody>
          <a:bodyPr anchor="b"/>
          <a:lstStyle>
            <a:lvl1pPr algn="l">
              <a:lnSpc>
                <a:spcPts val="43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&lt;Tittel på presentasjonen&gt;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188" y="3713162"/>
            <a:ext cx="5759450" cy="874711"/>
          </a:xfrm>
        </p:spPr>
        <p:txBody>
          <a:bodyPr anchor="t"/>
          <a:lstStyle>
            <a:lvl1pPr marL="0" indent="0" algn="l">
              <a:spcBef>
                <a:spcPts val="200"/>
              </a:spcBef>
              <a:spcAft>
                <a:spcPts val="20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noProof="0" dirty="0"/>
              <a:t>&lt;Navn og rolle på hun/han som presenterer&gt;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261938"/>
            <a:ext cx="1494104" cy="288925"/>
          </a:xfrm>
        </p:spPr>
        <p:txBody>
          <a:bodyPr anchor="ctr"/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&lt;Bekk&gt;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519363" y="261938"/>
            <a:ext cx="4105275" cy="288925"/>
          </a:xfrm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&lt;Kunde og/eller anledning&gt;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223603" y="261938"/>
            <a:ext cx="1494104" cy="288925"/>
          </a:xfrm>
        </p:spPr>
        <p:txBody>
          <a:bodyPr anchor="ctr"/>
          <a:lstStyle>
            <a:lvl1pPr marL="0" indent="0" algn="r">
              <a:buNone/>
              <a:defRPr sz="9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&lt;Tidspunkt&gt;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 kolonne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851026"/>
            <a:ext cx="597693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1419226"/>
            <a:ext cx="597693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708149"/>
            <a:ext cx="3601557" cy="3168650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894743" y="1708150"/>
            <a:ext cx="3601557" cy="3168650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7" y="1708150"/>
            <a:ext cx="3601617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2128111"/>
            <a:ext cx="3601557" cy="2748688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894743" y="2128112"/>
            <a:ext cx="3601557" cy="2748688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94683" y="1708150"/>
            <a:ext cx="3601617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7700" y="1851026"/>
            <a:ext cx="3696066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419226"/>
            <a:ext cx="3696066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800234" y="1851026"/>
            <a:ext cx="3696066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800234" y="1419226"/>
            <a:ext cx="3696066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708149"/>
            <a:ext cx="2415600" cy="3168650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582694" y="1708150"/>
            <a:ext cx="2415600" cy="3168650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300200" y="1708150"/>
            <a:ext cx="2415600" cy="3168650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710667"/>
            <a:ext cx="241564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65189" y="2130628"/>
            <a:ext cx="2415600" cy="274617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588070" y="1710667"/>
            <a:ext cx="241564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588071" y="2130628"/>
            <a:ext cx="2415600" cy="274617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304177" y="1710667"/>
            <a:ext cx="241564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04178" y="2130628"/>
            <a:ext cx="2415600" cy="274617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7700" y="1851026"/>
            <a:ext cx="241718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419226"/>
            <a:ext cx="241718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363406" y="1851026"/>
            <a:ext cx="241718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363406" y="1419226"/>
            <a:ext cx="241718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086288" y="1851026"/>
            <a:ext cx="241718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086288" y="1419226"/>
            <a:ext cx="241718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+ tekst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894743" y="2128112"/>
            <a:ext cx="3601557" cy="2748688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94683" y="1708150"/>
            <a:ext cx="3601617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865188" y="1708150"/>
            <a:ext cx="3490912" cy="287972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1708150"/>
            <a:ext cx="3490912" cy="287972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899501" y="1708150"/>
            <a:ext cx="3490912" cy="287972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-CV, bilde + tit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63202" y="842963"/>
            <a:ext cx="2181820" cy="2905671"/>
          </a:xfrm>
        </p:spPr>
        <p:txBody>
          <a:bodyPr bIns="720000" anchor="ctr"/>
          <a:lstStyle>
            <a:lvl1pPr marL="0" indent="0" algn="ctr">
              <a:buNone/>
              <a:defRPr sz="13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905802" y="3112021"/>
            <a:ext cx="2450299" cy="1027312"/>
          </a:xfrm>
          <a:solidFill>
            <a:srgbClr val="1A1A1A"/>
          </a:solidFill>
        </p:spPr>
        <p:txBody>
          <a:bodyPr anchor="ctr"/>
          <a:lstStyle>
            <a:lvl1pPr marL="0" indent="0">
              <a:buNone/>
              <a:defRPr sz="11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&lt;…&gt;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083471" y="3288113"/>
            <a:ext cx="2185419" cy="286239"/>
          </a:xfrm>
        </p:spPr>
        <p:txBody>
          <a:bodyPr anchor="t"/>
          <a:lstStyle>
            <a:lvl1pPr marL="0" indent="0">
              <a:buNone/>
              <a:defRPr sz="1300" b="0" i="0">
                <a:solidFill>
                  <a:schemeClr val="bg1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083471" y="3581910"/>
            <a:ext cx="2185419" cy="265343"/>
          </a:xfrm>
        </p:spPr>
        <p:txBody>
          <a:bodyPr anchor="t"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&lt;Rolle og/eller tittel&gt;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87900" y="1419225"/>
            <a:ext cx="3708400" cy="3457574"/>
          </a:xfrm>
        </p:spPr>
        <p:txBody>
          <a:bodyPr anchor="t"/>
          <a:lstStyle>
            <a:lvl1pPr marL="0" indent="0">
              <a:buNone/>
              <a:defRPr sz="12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187" y="370700"/>
            <a:ext cx="4786313" cy="1048525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nb-NO" noProof="0" dirty="0"/>
              <a:t>&lt;Agenda&gt;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995488"/>
            <a:ext cx="5759450" cy="2881312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  <a:defRPr/>
            </a:lvl1pPr>
            <a:lvl2pPr>
              <a:buFont typeface="+mj-lt"/>
              <a:buAutoNum type="arabicPeriod"/>
              <a:defRPr/>
            </a:lvl2pPr>
            <a:lvl3pPr>
              <a:buFont typeface="+mj-lt"/>
              <a:buAutoNum type="arabicPeriod"/>
              <a:defRPr/>
            </a:lvl3pPr>
            <a:lvl4pPr>
              <a:buFont typeface="+mj-lt"/>
              <a:buAutoNum type="arabicPeriod"/>
              <a:defRPr/>
            </a:lvl4pPr>
            <a:lvl5pPr>
              <a:buFont typeface="+mj-lt"/>
              <a:buAutoNum type="arabicPeriod"/>
              <a:defRPr/>
            </a:lvl5pPr>
          </a:lstStyle>
          <a:p>
            <a:pPr lvl="0"/>
            <a:r>
              <a:rPr lang="nb-NO" noProof="0" dirty="0"/>
              <a:t>&lt;Første punkt&gt;</a:t>
            </a:r>
          </a:p>
          <a:p>
            <a:pPr lvl="0"/>
            <a:r>
              <a:rPr lang="nb-NO" noProof="0" dirty="0"/>
              <a:t>&lt;Andre punkt&gt;</a:t>
            </a:r>
          </a:p>
          <a:p>
            <a:pPr lvl="0"/>
            <a:r>
              <a:rPr lang="nb-NO" noProof="0" dirty="0"/>
              <a:t>&lt;…&gt;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k (n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57386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49584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841782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5689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285689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4860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84860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84031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684031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k (noen, alt. oppset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1423647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7" y="3654626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7" y="3887667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57386" y="2139950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49584" y="1423647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841782" y="2139950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56897" y="4370929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2856897" y="4603970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48607" y="3654626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848607" y="3887667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840317" y="4370929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6840317" y="4603970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k (m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65188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8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8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18" name="Picture Placeholder 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5188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65188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502782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02782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2502782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502782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2502782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502782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140376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140376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140376" y="2924265"/>
            <a:ext cx="1198324" cy="124800"/>
          </a:xfrm>
        </p:spPr>
        <p:txBody>
          <a:bodyPr wrap="none" lIns="0" anchor="ctr"/>
          <a:lstStyle>
            <a:lvl1pPr marL="0" marR="0" indent="0" algn="l" defTabSz="6840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charset="0"/>
              <a:buNone/>
              <a:tabLst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0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140376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4140376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140376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3" name="Picture Placeholder 3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5777970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5777970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5777970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5777970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5777970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5777970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7415563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415563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7415563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415563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7415563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7415563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/prosjektrefera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65188" y="842963"/>
            <a:ext cx="7415212" cy="4033837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261938"/>
            <a:ext cx="1494104" cy="288925"/>
          </a:xfrm>
        </p:spPr>
        <p:txBody>
          <a:bodyPr anchor="ctr"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&lt;Kunde&gt;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519363" y="261938"/>
            <a:ext cx="4105275" cy="288925"/>
          </a:xfr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&lt;Prosjekt og/eller løsning&gt;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223603" y="261938"/>
            <a:ext cx="1494104" cy="288925"/>
          </a:xfrm>
        </p:spPr>
        <p:txBody>
          <a:bodyPr anchor="ctr"/>
          <a:lstStyle>
            <a:lvl1pPr marL="0" indent="0" algn="r">
              <a:buNone/>
              <a:defRPr sz="1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År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/prosjektreferanse m/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2427288"/>
            <a:ext cx="2411412" cy="2449512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65188" y="1419225"/>
            <a:ext cx="5759450" cy="72072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3582988" y="2427288"/>
            <a:ext cx="2411412" cy="2449512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00788" y="2427288"/>
            <a:ext cx="2411412" cy="2449512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 m/tekst på svar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 bIns="1080000" anchor="ctr"/>
          <a:lstStyle>
            <a:lvl1pPr marL="0" indent="0" algn="ctr">
              <a:buNone/>
              <a:defRPr sz="15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344319" y="2571750"/>
            <a:ext cx="3367882" cy="1752795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1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&lt;…&gt;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539031" y="2744784"/>
            <a:ext cx="2891188" cy="838812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1pPr>
          </a:lstStyle>
          <a:p>
            <a:pPr lvl="0"/>
            <a:r>
              <a:rPr lang="nb-NO" noProof="0" dirty="0"/>
              <a:t>&lt;Kort beskrivelse av hva bildet viser&gt;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39030" y="3716883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oppdragsgiver&gt;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539030" y="3951290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år&gt;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 m/tekst på hvi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buNone/>
              <a:defRPr sz="15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344319" y="2571750"/>
            <a:ext cx="3367882" cy="1752795"/>
          </a:xfrm>
          <a:solidFill>
            <a:schemeClr val="bg1"/>
          </a:solidFill>
        </p:spPr>
        <p:txBody>
          <a:bodyPr anchor="ctr"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&lt;…&gt;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539031" y="2744784"/>
            <a:ext cx="2891188" cy="838812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1A1A1A"/>
                </a:solidFill>
                <a:latin typeface="Newzald Book" charset="0"/>
                <a:ea typeface="Newzald Book" charset="0"/>
                <a:cs typeface="Newzald Book" charset="0"/>
              </a:defRPr>
            </a:lvl1pPr>
          </a:lstStyle>
          <a:p>
            <a:pPr lvl="0"/>
            <a:r>
              <a:rPr lang="nb-NO" noProof="0" dirty="0"/>
              <a:t>&lt;Kort beskrivelse av hva bildet viser&gt;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39030" y="3716883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oppdragsgiver&gt;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539030" y="3951290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år&gt;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 bIns="1080000" anchor="ctr"/>
          <a:lstStyle>
            <a:lvl1pPr marL="0" indent="0" algn="ctr">
              <a:buNone/>
              <a:defRPr sz="15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meg/oss!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188" y="1995488"/>
            <a:ext cx="3706812" cy="1031309"/>
          </a:xfrm>
        </p:spPr>
        <p:txBody>
          <a:bodyPr anchor="b"/>
          <a:lstStyle>
            <a:lvl1pPr algn="l">
              <a:lnSpc>
                <a:spcPts val="3000"/>
              </a:lnSpc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&lt;Navn&gt;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188" y="3166486"/>
            <a:ext cx="3708000" cy="252000"/>
          </a:xfrm>
        </p:spPr>
        <p:txBody>
          <a:bodyPr wrap="none" tIns="0" bIns="0" anchor="ctr"/>
          <a:lstStyle>
            <a:lvl1pPr marL="0" indent="0" algn="l">
              <a:spcBef>
                <a:spcPts val="200"/>
              </a:spcBef>
              <a:spcAft>
                <a:spcPts val="200"/>
              </a:spcAft>
              <a:buNone/>
              <a:defRPr sz="15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noProof="0" dirty="0"/>
              <a:t>&lt;Rolle og/eller tittel&gt;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65188" y="3449944"/>
            <a:ext cx="3708000" cy="252000"/>
          </a:xfrm>
        </p:spPr>
        <p:txBody>
          <a:bodyPr wrap="none" tIns="0" bIns="0" anchor="ctr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l">
              <a:buNone/>
              <a:defRPr>
                <a:solidFill>
                  <a:schemeClr val="bg1"/>
                </a:solidFill>
              </a:defRPr>
            </a:lvl2pPr>
            <a:lvl3pPr marL="685800" indent="0" algn="l">
              <a:buNone/>
              <a:defRPr>
                <a:solidFill>
                  <a:schemeClr val="bg1"/>
                </a:solidFill>
              </a:defRPr>
            </a:lvl3pPr>
            <a:lvl4pPr marL="1028700" indent="0" algn="l">
              <a:buNone/>
              <a:defRPr>
                <a:solidFill>
                  <a:schemeClr val="bg1"/>
                </a:solidFill>
              </a:defRPr>
            </a:lvl4pPr>
            <a:lvl5pPr marL="1371600" indent="0" algn="l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nb-NO" noProof="0" dirty="0"/>
              <a:t>&lt;Kontakt</a:t>
            </a:r>
            <a:r>
              <a:rPr lang="nb-NO" baseline="0" noProof="0" dirty="0"/>
              <a:t> 1, f.eks. mail&gt;</a:t>
            </a:r>
            <a:endParaRPr lang="nb-NO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65188" y="3733402"/>
            <a:ext cx="3708000" cy="252000"/>
          </a:xfrm>
        </p:spPr>
        <p:txBody>
          <a:bodyPr wrap="none" tIns="0" bIns="0" anchor="ctr"/>
          <a:lstStyle>
            <a:lvl1pPr marL="0" marR="0" indent="0" algn="l" defTabSz="6840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6840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nb-NO" noProof="0" dirty="0"/>
              <a:t>&lt;Kontakt</a:t>
            </a:r>
            <a:r>
              <a:rPr lang="nb-NO" baseline="0" noProof="0" dirty="0"/>
              <a:t> 2, f.eks. telefonnummer</a:t>
            </a:r>
            <a:r>
              <a:rPr lang="nb-NO" noProof="0" dirty="0"/>
              <a:t>&gt;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8" y="4016861"/>
            <a:ext cx="3708000" cy="252000"/>
          </a:xfrm>
        </p:spPr>
        <p:txBody>
          <a:bodyPr wrap="none" tIns="0" bIns="0" anchor="ctr"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3, f.eks. sosiale medier&gt;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4787900" y="1995488"/>
            <a:ext cx="3708400" cy="1029600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1pPr>
            <a:lvl2pPr marL="3429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2pPr>
            <a:lvl3pPr marL="6858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3pPr>
            <a:lvl4pPr marL="10287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4pPr>
            <a:lvl5pPr marL="13716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5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4787900" y="3166486"/>
            <a:ext cx="3708000" cy="252000"/>
          </a:xfrm>
        </p:spPr>
        <p:txBody>
          <a:bodyPr anchor="ctr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&lt;Rolle og/eller tittel&gt;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4787900" y="3449944"/>
            <a:ext cx="3708000" cy="252000"/>
          </a:xfrm>
        </p:spPr>
        <p:txBody>
          <a:bodyPr anchor="ctr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2, f.eks. mail&gt;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 hasCustomPrompt="1"/>
          </p:nvPr>
        </p:nvSpPr>
        <p:spPr>
          <a:xfrm>
            <a:off x="4787900" y="3733402"/>
            <a:ext cx="3708000" cy="252000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2, f.eks. telefonnummer&gt;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4787900" y="4016861"/>
            <a:ext cx="3708000" cy="252000"/>
          </a:xfrm>
        </p:spPr>
        <p:txBody>
          <a:bodyPr anchor="ctr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3, f.eks. sosiale medier&gt;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Én kolonne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3" y="1420813"/>
            <a:ext cx="4787900" cy="3454400"/>
          </a:xfrm>
        </p:spPr>
        <p:txBody>
          <a:bodyPr bIns="54000"/>
          <a:lstStyle/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  <p:extLst>
      <p:ext uri="{BB962C8B-B14F-4D97-AF65-F5344CB8AC3E}">
        <p14:creationId xmlns:p14="http://schemas.microsoft.com/office/powerpoint/2010/main" val="6819935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Én kolonne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708149"/>
            <a:ext cx="5759450" cy="3168651"/>
          </a:xfrm>
        </p:spPr>
        <p:txBody>
          <a:bodyPr/>
          <a:lstStyle>
            <a:lvl1pPr marL="0" indent="0">
              <a:buFont typeface="Arial" charset="0"/>
              <a:buNone/>
              <a:tabLst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  <a:p>
            <a:pPr lvl="0"/>
            <a:endParaRPr lang="nb-NO" noProof="0" dirty="0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o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420813"/>
            <a:ext cx="3392390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89598" y="1424655"/>
            <a:ext cx="3392390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o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420813"/>
            <a:ext cx="3285815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62014" y="1767841"/>
            <a:ext cx="3285815" cy="3103529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787900" y="1424655"/>
            <a:ext cx="3285815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87900" y="1771683"/>
            <a:ext cx="3285815" cy="3103529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re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420813"/>
            <a:ext cx="2479699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547258" y="1424655"/>
            <a:ext cx="2479699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32501" y="1424655"/>
            <a:ext cx="2479699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re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767730"/>
            <a:ext cx="2479699" cy="3103642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547258" y="1771572"/>
            <a:ext cx="2479699" cy="3103642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32501" y="1771572"/>
            <a:ext cx="2479699" cy="3103642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2014" y="1420813"/>
            <a:ext cx="2479699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549373" y="1420813"/>
            <a:ext cx="2479699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6732" y="1420813"/>
            <a:ext cx="2479699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>
            <a:lvl1pPr>
              <a:defRPr sz="2100"/>
            </a:lvl1pPr>
          </a:lstStyle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3" y="1420813"/>
            <a:ext cx="2862474" cy="3455986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140199" y="1420813"/>
            <a:ext cx="4572001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0426" y="1764799"/>
            <a:ext cx="2862474" cy="31120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0426" y="1420813"/>
            <a:ext cx="2862474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138613" y="1420813"/>
            <a:ext cx="4572001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 alt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>
            <a:lvl1pPr>
              <a:defRPr sz="2100"/>
            </a:lvl1pPr>
          </a:lstStyle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3" y="1420813"/>
            <a:ext cx="4543200" cy="3455986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649913" y="1420813"/>
            <a:ext cx="3062287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 + undertittel,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0426" y="1764799"/>
            <a:ext cx="4543200" cy="31120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0426" y="1420813"/>
            <a:ext cx="4543200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649913" y="1420813"/>
            <a:ext cx="3060701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,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svart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efoi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65186" y="787548"/>
            <a:ext cx="5773306" cy="149686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1pPr>
            <a:lvl2pPr marL="3429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2pPr>
            <a:lvl3pPr marL="6858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3pPr>
            <a:lvl4pPr marL="10287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4pPr>
            <a:lvl5pPr marL="13716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5pPr>
          </a:lstStyle>
          <a:p>
            <a:pPr lvl="0"/>
            <a:r>
              <a:rPr lang="nb-NO" noProof="0" dirty="0"/>
              <a:t>&lt;Kapittel/prosjekt/kunde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 kolonne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2135144"/>
            <a:ext cx="5759450" cy="2741656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5188" y="1712053"/>
            <a:ext cx="575945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0542" y="375309"/>
            <a:ext cx="4357358" cy="893510"/>
          </a:xfrm>
          <a:prstGeom prst="rect">
            <a:avLst/>
          </a:prstGeom>
        </p:spPr>
        <p:txBody>
          <a:bodyPr vert="horz" lIns="54000" tIns="54000" rIns="54000" bIns="54000" rtlCol="0" anchor="t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188" y="1708150"/>
            <a:ext cx="5759450" cy="3168650"/>
          </a:xfrm>
          <a:prstGeom prst="rect">
            <a:avLst/>
          </a:prstGeom>
        </p:spPr>
        <p:txBody>
          <a:bodyPr vert="horz" lIns="54000" tIns="54000" rIns="54000" bIns="54000" rtlCol="0">
            <a:noAutofit/>
          </a:bodyPr>
          <a:lstStyle/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  <a:p>
            <a:pPr lvl="2"/>
            <a:r>
              <a:rPr lang="nb-NO" noProof="0" dirty="0"/>
              <a:t>&lt;Tekst&gt;</a:t>
            </a:r>
          </a:p>
        </p:txBody>
      </p:sp>
    </p:spTree>
    <p:extLst>
      <p:ext uri="{BB962C8B-B14F-4D97-AF65-F5344CB8AC3E}">
        <p14:creationId xmlns:p14="http://schemas.microsoft.com/office/powerpoint/2010/main" val="162365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27" r:id="rId2"/>
    <p:sldLayoutId id="2147483729" r:id="rId3"/>
    <p:sldLayoutId id="2147483763" r:id="rId4"/>
    <p:sldLayoutId id="2147483764" r:id="rId5"/>
    <p:sldLayoutId id="2147483725" r:id="rId6"/>
    <p:sldLayoutId id="2147483724" r:id="rId7"/>
    <p:sldLayoutId id="2147483728" r:id="rId8"/>
    <p:sldLayoutId id="2147483768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44" r:id="rId19"/>
    <p:sldLayoutId id="2147483762" r:id="rId20"/>
    <p:sldLayoutId id="2147483745" r:id="rId21"/>
    <p:sldLayoutId id="2147483746" r:id="rId22"/>
    <p:sldLayoutId id="2147483740" r:id="rId23"/>
    <p:sldLayoutId id="2147483739" r:id="rId24"/>
    <p:sldLayoutId id="2147483741" r:id="rId25"/>
    <p:sldLayoutId id="2147483742" r:id="rId26"/>
    <p:sldLayoutId id="2147483743" r:id="rId27"/>
    <p:sldLayoutId id="2147483822" r:id="rId28"/>
  </p:sldLayoutIdLst>
  <p:transition spd="med">
    <p:fade/>
  </p:transition>
  <p:txStyles>
    <p:titleStyle>
      <a:lvl1pPr algn="l" defTabSz="685800" rtl="0" eaLnBrk="1" latinLnBrk="0" hangingPunct="1">
        <a:lnSpc>
          <a:spcPts val="3200"/>
        </a:lnSpc>
        <a:spcBef>
          <a:spcPct val="0"/>
        </a:spcBef>
        <a:buNone/>
        <a:defRPr sz="3000" kern="1200">
          <a:solidFill>
            <a:schemeClr val="tx1"/>
          </a:solidFill>
          <a:latin typeface="Newzald Book" charset="0"/>
          <a:ea typeface="Newzald Book" charset="0"/>
          <a:cs typeface="Newzald Book" charset="0"/>
        </a:defRPr>
      </a:lvl1pPr>
    </p:titleStyle>
    <p:bodyStyle>
      <a:lvl1pPr marL="225425" indent="-225425" algn="l" defTabSz="6840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charset="0"/>
        <a:buChar char="•"/>
        <a:tabLst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1pPr>
      <a:lvl2pPr marL="577850" indent="-234950" algn="l" defTabSz="6840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charset="0"/>
        <a:buChar char="•"/>
        <a:tabLst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2pPr>
      <a:lvl3pPr marL="895350" indent="-209550" algn="l" defTabSz="6840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charset="0"/>
        <a:buChar char="•"/>
        <a:tabLst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3pPr>
      <a:lvl4pPr marL="1371600" indent="-342900" algn="l" defTabSz="6840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charset="0"/>
        <a:buChar char="•"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4pPr>
      <a:lvl5pPr marL="1714500" indent="-342900" algn="l" defTabSz="6840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charset="0"/>
        <a:buChar char="•"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6" pos="5216">
          <p15:clr>
            <a:srgbClr val="A4A3A4"/>
          </p15:clr>
        </p15:guide>
        <p15:guide id="7" pos="408">
          <p15:clr>
            <a:srgbClr val="A4A3A4"/>
          </p15:clr>
        </p15:guide>
        <p15:guide id="8" pos="5352">
          <p15:clr>
            <a:srgbClr val="A4A3A4"/>
          </p15:clr>
        </p15:guide>
        <p15:guide id="9" orient="horz" pos="3072">
          <p15:clr>
            <a:srgbClr val="A4A3A4"/>
          </p15:clr>
        </p15:guide>
        <p15:guide id="12" orient="horz" pos="1257" userDrawn="1">
          <p15:clr>
            <a:srgbClr val="A4A3A4"/>
          </p15:clr>
        </p15:guide>
        <p15:guide id="14" orient="horz" pos="894" userDrawn="1">
          <p15:clr>
            <a:srgbClr val="A4A3A4"/>
          </p15:clr>
        </p15:guide>
        <p15:guide id="15" orient="horz" pos="1801">
          <p15:clr>
            <a:srgbClr val="A4A3A4"/>
          </p15:clr>
        </p15:guide>
        <p15:guide id="16" orient="horz" pos="1983">
          <p15:clr>
            <a:srgbClr val="A4A3A4"/>
          </p15:clr>
        </p15:guide>
        <p15:guide id="17" pos="4173">
          <p15:clr>
            <a:srgbClr val="A4A3A4"/>
          </p15:clr>
        </p15:guide>
        <p15:guide id="18" pos="1587">
          <p15:clr>
            <a:srgbClr val="A4A3A4"/>
          </p15:clr>
        </p15:guide>
        <p15:guide id="19" pos="2744">
          <p15:clr>
            <a:srgbClr val="A4A3A4"/>
          </p15:clr>
        </p15:guide>
        <p15:guide id="21" pos="545">
          <p15:clr>
            <a:srgbClr val="A4A3A4"/>
          </p15:clr>
        </p15:guide>
        <p15:guide id="22" orient="horz" pos="2164">
          <p15:clr>
            <a:srgbClr val="A4A3A4"/>
          </p15:clr>
        </p15:guide>
        <p15:guide id="23" orient="horz" pos="713" userDrawn="1">
          <p15:clr>
            <a:srgbClr val="A4A3A4"/>
          </p15:clr>
        </p15:guide>
        <p15:guide id="25" orient="horz" pos="165">
          <p15:clr>
            <a:srgbClr val="A4A3A4"/>
          </p15:clr>
        </p15:guide>
        <p15:guide id="26" orient="horz" pos="2339">
          <p15:clr>
            <a:srgbClr val="A4A3A4"/>
          </p15:clr>
        </p15:guide>
        <p15:guide id="27" orient="horz" pos="2522">
          <p15:clr>
            <a:srgbClr val="A4A3A4"/>
          </p15:clr>
        </p15:guide>
        <p15:guide id="28" orient="horz" pos="2890">
          <p15:clr>
            <a:srgbClr val="A4A3A4"/>
          </p15:clr>
        </p15:guide>
        <p15:guide id="29" orient="horz" pos="2709">
          <p15:clr>
            <a:srgbClr val="A4A3A4"/>
          </p15:clr>
        </p15:guide>
        <p15:guide id="30" orient="horz" pos="350" userDrawn="1">
          <p15:clr>
            <a:srgbClr val="A4A3A4"/>
          </p15:clr>
        </p15:guide>
        <p15:guide id="31" orient="horz" pos="531" userDrawn="1">
          <p15:clr>
            <a:srgbClr val="A4A3A4"/>
          </p15:clr>
        </p15:guide>
        <p15:guide id="32" orient="horz" pos="1076" userDrawn="1">
          <p15:clr>
            <a:srgbClr val="A4A3A4"/>
          </p15:clr>
        </p15:guide>
        <p15:guide id="33" orient="horz" pos="1439" userDrawn="1">
          <p15:clr>
            <a:srgbClr val="A4A3A4"/>
          </p15:clr>
        </p15:guide>
        <p15:guide id="34" pos="3016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30542" y="383908"/>
            <a:ext cx="7057696" cy="747741"/>
          </a:xfrm>
          <a:prstGeom prst="rect">
            <a:avLst/>
          </a:prstGeom>
        </p:spPr>
        <p:txBody>
          <a:bodyPr vert="horz" lIns="54000" tIns="54000" rIns="54000" bIns="54000" rtlCol="0" anchor="t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62012" y="1420813"/>
            <a:ext cx="4787901" cy="3454400"/>
          </a:xfrm>
          <a:prstGeom prst="rect">
            <a:avLst/>
          </a:prstGeom>
        </p:spPr>
        <p:txBody>
          <a:bodyPr vert="horz" lIns="54000" tIns="54000" rIns="54000" bIns="0" rtlCol="0">
            <a:noAutofit/>
          </a:bodyPr>
          <a:lstStyle/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  <p:extLst>
      <p:ext uri="{BB962C8B-B14F-4D97-AF65-F5344CB8AC3E}">
        <p14:creationId xmlns:p14="http://schemas.microsoft.com/office/powerpoint/2010/main" val="99414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66" r:id="rId2"/>
    <p:sldLayoutId id="2147483714" r:id="rId3"/>
    <p:sldLayoutId id="2147483716" r:id="rId4"/>
    <p:sldLayoutId id="2147483715" r:id="rId5"/>
    <p:sldLayoutId id="2147483717" r:id="rId6"/>
    <p:sldLayoutId id="2147483718" r:id="rId7"/>
    <p:sldLayoutId id="2147483765" r:id="rId8"/>
    <p:sldLayoutId id="2147483767" r:id="rId9"/>
    <p:sldLayoutId id="2147483823" r:id="rId10"/>
  </p:sldLayoutIdLst>
  <p:transition spd="med">
    <p:fade/>
  </p:transition>
  <p:txStyles>
    <p:titleStyle>
      <a:lvl1pPr algn="l" defTabSz="914400" rtl="0" eaLnBrk="1" latinLnBrk="0" hangingPunct="1">
        <a:lnSpc>
          <a:spcPts val="2200"/>
        </a:lnSpc>
        <a:spcBef>
          <a:spcPct val="0"/>
        </a:spcBef>
        <a:buNone/>
        <a:defRPr sz="2100" kern="1200">
          <a:solidFill>
            <a:srgbClr val="1A1A1A"/>
          </a:solidFill>
          <a:latin typeface="Newzald Book" charset="0"/>
          <a:ea typeface="Newzald Book" charset="0"/>
          <a:cs typeface="Newzald Book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/>
        <a:buNone/>
        <a:tabLst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1pPr>
      <a:lvl2pPr marL="17780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/>
        <a:buNone/>
        <a:tabLst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72" userDrawn="1">
          <p15:clr>
            <a:srgbClr val="A4A3A4"/>
          </p15:clr>
        </p15:guide>
        <p15:guide id="4" orient="horz" pos="169" userDrawn="1">
          <p15:clr>
            <a:srgbClr val="A4A3A4"/>
          </p15:clr>
        </p15:guide>
        <p15:guide id="5" orient="horz" pos="352" userDrawn="1">
          <p15:clr>
            <a:srgbClr val="A4A3A4"/>
          </p15:clr>
        </p15:guide>
        <p15:guide id="6" orient="horz" pos="532" userDrawn="1">
          <p15:clr>
            <a:srgbClr val="A4A3A4"/>
          </p15:clr>
        </p15:guide>
        <p15:guide id="7" orient="horz" pos="708" userDrawn="1">
          <p15:clr>
            <a:srgbClr val="A4A3A4"/>
          </p15:clr>
        </p15:guide>
        <p15:guide id="8" orient="horz" pos="895" userDrawn="1">
          <p15:clr>
            <a:srgbClr val="A4A3A4"/>
          </p15:clr>
        </p15:guide>
        <p15:guide id="9" orient="horz" pos="1075" userDrawn="1">
          <p15:clr>
            <a:srgbClr val="A4A3A4"/>
          </p15:clr>
        </p15:guide>
        <p15:guide id="10" orient="horz" pos="1255" userDrawn="1">
          <p15:clr>
            <a:srgbClr val="A4A3A4"/>
          </p15:clr>
        </p15:guide>
        <p15:guide id="11" orient="horz" pos="1440" userDrawn="1">
          <p15:clr>
            <a:srgbClr val="A4A3A4"/>
          </p15:clr>
        </p15:guide>
        <p15:guide id="12" orient="horz" pos="1803" userDrawn="1">
          <p15:clr>
            <a:srgbClr val="A4A3A4"/>
          </p15:clr>
        </p15:guide>
        <p15:guide id="13" orient="horz" pos="1983" userDrawn="1">
          <p15:clr>
            <a:srgbClr val="A4A3A4"/>
          </p15:clr>
        </p15:guide>
        <p15:guide id="14" orient="horz" pos="2163" userDrawn="1">
          <p15:clr>
            <a:srgbClr val="A4A3A4"/>
          </p15:clr>
        </p15:guide>
        <p15:guide id="15" orient="horz" pos="2337" userDrawn="1">
          <p15:clr>
            <a:srgbClr val="A4A3A4"/>
          </p15:clr>
        </p15:guide>
        <p15:guide id="16" orient="horz" pos="2522" userDrawn="1">
          <p15:clr>
            <a:srgbClr val="A4A3A4"/>
          </p15:clr>
        </p15:guide>
        <p15:guide id="17" orient="horz" pos="2706" userDrawn="1">
          <p15:clr>
            <a:srgbClr val="A4A3A4"/>
          </p15:clr>
        </p15:guide>
        <p15:guide id="18" orient="horz" pos="2895" userDrawn="1">
          <p15:clr>
            <a:srgbClr val="A4A3A4"/>
          </p15:clr>
        </p15:guide>
        <p15:guide id="19" orient="horz" pos="3071" userDrawn="1">
          <p15:clr>
            <a:srgbClr val="A4A3A4"/>
          </p15:clr>
        </p15:guide>
        <p15:guide id="20" pos="407" userDrawn="1">
          <p15:clr>
            <a:srgbClr val="A4A3A4"/>
          </p15:clr>
        </p15:guide>
        <p15:guide id="21" pos="543" userDrawn="1">
          <p15:clr>
            <a:srgbClr val="A4A3A4"/>
          </p15:clr>
        </p15:guide>
        <p15:guide id="22" pos="1587" userDrawn="1">
          <p15:clr>
            <a:srgbClr val="A4A3A4"/>
          </p15:clr>
        </p15:guide>
        <p15:guide id="26" pos="2744" userDrawn="1">
          <p15:clr>
            <a:srgbClr val="A4A3A4"/>
          </p15:clr>
        </p15:guide>
        <p15:guide id="27" pos="3016" userDrawn="1">
          <p15:clr>
            <a:srgbClr val="A4A3A4"/>
          </p15:clr>
        </p15:guide>
        <p15:guide id="29" pos="4171" userDrawn="1">
          <p15:clr>
            <a:srgbClr val="A4A3A4"/>
          </p15:clr>
        </p15:guide>
        <p15:guide id="30" pos="5217" userDrawn="1">
          <p15:clr>
            <a:srgbClr val="A4A3A4"/>
          </p15:clr>
        </p15:guide>
        <p15:guide id="31" pos="5488" userDrawn="1">
          <p15:clr>
            <a:srgbClr val="A4A3A4"/>
          </p15:clr>
        </p15:guide>
        <p15:guide id="32" pos="5351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593" y="791500"/>
            <a:ext cx="8278814" cy="2324397"/>
          </a:xfrm>
        </p:spPr>
        <p:txBody>
          <a:bodyPr/>
          <a:lstStyle/>
          <a:p>
            <a:r>
              <a:rPr lang="nb-NO" dirty="0"/>
              <a:t>Generative </a:t>
            </a:r>
            <a:r>
              <a:rPr lang="nb-NO" dirty="0" err="1"/>
              <a:t>Adversarial</a:t>
            </a:r>
            <a:r>
              <a:rPr lang="nb-NO" dirty="0"/>
              <a:t> Networks (GAN) </a:t>
            </a:r>
            <a:br>
              <a:rPr lang="nb-NO" dirty="0"/>
            </a:br>
            <a:r>
              <a:rPr lang="nb-NO" dirty="0"/>
              <a:t>   </a:t>
            </a:r>
            <a:endParaRPr lang="nb-NO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nb-NO" dirty="0"/>
            </a:br>
            <a:r>
              <a:rPr lang="nb-NO" dirty="0"/>
              <a:t>Daniel Strømme Solberg</a:t>
            </a:r>
          </a:p>
        </p:txBody>
      </p:sp>
    </p:spTree>
    <p:extLst>
      <p:ext uri="{BB962C8B-B14F-4D97-AF65-F5344CB8AC3E}">
        <p14:creationId xmlns:p14="http://schemas.microsoft.com/office/powerpoint/2010/main" val="77486422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EE44-F422-7844-A75B-40ADEED9C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1" y="375309"/>
            <a:ext cx="5677181" cy="893510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FDCFF-425D-E94E-AE6E-EDCE73A2E44E}"/>
              </a:ext>
            </a:extLst>
          </p:cNvPr>
          <p:cNvSpPr txBox="1"/>
          <p:nvPr/>
        </p:nvSpPr>
        <p:spPr>
          <a:xfrm>
            <a:off x="5042019" y="4486542"/>
            <a:ext cx="1808238" cy="339887"/>
          </a:xfrm>
          <a:prstGeom prst="rect">
            <a:avLst/>
          </a:prstGeom>
          <a:noFill/>
        </p:spPr>
        <p:txBody>
          <a:bodyPr wrap="non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500" i="1" dirty="0" err="1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Figur</a:t>
            </a:r>
            <a:r>
              <a:rPr lang="en-US" sz="1500" i="1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: </a:t>
            </a:r>
            <a:r>
              <a:rPr lang="en-US" i="1" dirty="0"/>
              <a:t>Thomas </a:t>
            </a:r>
            <a:r>
              <a:rPr lang="en-US" i="1" dirty="0" err="1"/>
              <a:t>Simonini</a:t>
            </a:r>
            <a:endParaRPr lang="en-US" sz="1500" i="1" dirty="0">
              <a:solidFill>
                <a:srgbClr val="1A1A1A"/>
              </a:solidFill>
              <a:latin typeface="DIN OT Light" charset="0"/>
              <a:ea typeface="DIN OT Light" charset="0"/>
              <a:cs typeface="DIN OT Light" charset="0"/>
            </a:endParaRPr>
          </a:p>
        </p:txBody>
      </p:sp>
      <p:pic>
        <p:nvPicPr>
          <p:cNvPr id="8" name="Content Placeholder 7" descr="A picture containing room, device&#10;&#10;Description automatically generated">
            <a:extLst>
              <a:ext uri="{FF2B5EF4-FFF2-40B4-BE49-F238E27FC236}">
                <a16:creationId xmlns:a16="http://schemas.microsoft.com/office/drawing/2014/main" id="{AFE0D850-EF97-7842-AC09-B39B580EC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913" y="1343608"/>
            <a:ext cx="5725394" cy="2748189"/>
          </a:xfrm>
        </p:spPr>
      </p:pic>
    </p:spTree>
    <p:extLst>
      <p:ext uri="{BB962C8B-B14F-4D97-AF65-F5344CB8AC3E}">
        <p14:creationId xmlns:p14="http://schemas.microsoft.com/office/powerpoint/2010/main" val="3576442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EE44-F422-7844-A75B-40ADEED9C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1" y="375309"/>
            <a:ext cx="5677181" cy="893510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6C46D-DE51-FB40-A738-F8ECC1C0F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157" y="1282893"/>
            <a:ext cx="5080000" cy="3086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FDCFF-425D-E94E-AE6E-EDCE73A2E44E}"/>
              </a:ext>
            </a:extLst>
          </p:cNvPr>
          <p:cNvSpPr txBox="1"/>
          <p:nvPr/>
        </p:nvSpPr>
        <p:spPr>
          <a:xfrm>
            <a:off x="5042019" y="4486542"/>
            <a:ext cx="1808238" cy="339887"/>
          </a:xfrm>
          <a:prstGeom prst="rect">
            <a:avLst/>
          </a:prstGeom>
          <a:noFill/>
        </p:spPr>
        <p:txBody>
          <a:bodyPr wrap="non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500" i="1" dirty="0" err="1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Figur</a:t>
            </a:r>
            <a:r>
              <a:rPr lang="en-US" sz="1500" i="1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: </a:t>
            </a:r>
            <a:r>
              <a:rPr lang="en-US" i="1" dirty="0"/>
              <a:t>Thomas </a:t>
            </a:r>
            <a:r>
              <a:rPr lang="en-US" i="1" dirty="0" err="1"/>
              <a:t>Simonini</a:t>
            </a:r>
            <a:endParaRPr lang="en-US" sz="1500" i="1" dirty="0">
              <a:solidFill>
                <a:srgbClr val="1A1A1A"/>
              </a:soli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8522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E041-52B4-094D-BE37-4E1F6906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Å jobbe med GAN</a:t>
            </a:r>
          </a:p>
        </p:txBody>
      </p:sp>
      <p:pic>
        <p:nvPicPr>
          <p:cNvPr id="5" name="Plassholder for innhold 4" descr="Et bilde som inneholder tekst&#10;&#10;Automatisk generert beskrivelse">
            <a:extLst>
              <a:ext uri="{FF2B5EF4-FFF2-40B4-BE49-F238E27FC236}">
                <a16:creationId xmlns:a16="http://schemas.microsoft.com/office/drawing/2014/main" id="{BC7954C3-6F73-C844-AD87-0FAF2474C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061" y="1682212"/>
            <a:ext cx="6537677" cy="316070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C1818E-B890-124E-BCC2-6DEFE2B5E8B7}"/>
              </a:ext>
            </a:extLst>
          </p:cNvPr>
          <p:cNvSpPr txBox="1">
            <a:spLocks/>
          </p:cNvSpPr>
          <p:nvPr/>
        </p:nvSpPr>
        <p:spPr>
          <a:xfrm>
            <a:off x="430542" y="1130299"/>
            <a:ext cx="4979658" cy="893511"/>
          </a:xfrm>
          <a:prstGeom prst="rect">
            <a:avLst/>
          </a:prstGeom>
        </p:spPr>
        <p:txBody>
          <a:bodyPr vert="horz" lIns="54000" tIns="54000" rIns="54000" bIns="54000" rtlCol="0">
            <a:noAutofit/>
          </a:bodyPr>
          <a:lstStyle>
            <a:lvl1pPr marL="0" indent="0" algn="l" defTabSz="6840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None/>
              <a:tabLst/>
              <a:defRPr sz="1500" b="0" i="0" kern="1200">
                <a:solidFill>
                  <a:schemeClr val="tx1"/>
                </a:solidFill>
                <a:latin typeface="DIN OT Light" charset="0"/>
                <a:ea typeface="DIN OT Light" charset="0"/>
                <a:cs typeface="DIN OT Light" charset="0"/>
              </a:defRPr>
            </a:lvl1pPr>
            <a:lvl2pPr marL="342900" indent="0" algn="l" defTabSz="6840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None/>
              <a:tabLst/>
              <a:defRPr sz="1500" b="0" i="0" kern="1200">
                <a:solidFill>
                  <a:schemeClr val="tx1"/>
                </a:solidFill>
                <a:latin typeface="DIN OT Light" charset="0"/>
                <a:ea typeface="DIN OT Light" charset="0"/>
                <a:cs typeface="DIN OT Light" charset="0"/>
              </a:defRPr>
            </a:lvl2pPr>
            <a:lvl3pPr marL="685800" indent="0" algn="l" defTabSz="6840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None/>
              <a:tabLst/>
              <a:defRPr sz="1500" b="0" i="0" kern="1200">
                <a:solidFill>
                  <a:schemeClr val="tx1"/>
                </a:solidFill>
                <a:latin typeface="DIN OT Light" charset="0"/>
                <a:ea typeface="DIN OT Light" charset="0"/>
                <a:cs typeface="DIN OT Light" charset="0"/>
              </a:defRPr>
            </a:lvl3pPr>
            <a:lvl4pPr marL="1371600" indent="-342900" algn="l" defTabSz="6840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charset="0"/>
              <a:buChar char="•"/>
              <a:defRPr sz="1500" b="0" i="0" kern="1200">
                <a:solidFill>
                  <a:schemeClr val="tx1"/>
                </a:solidFill>
                <a:latin typeface="DIN OT Light" charset="0"/>
                <a:ea typeface="DIN OT Light" charset="0"/>
                <a:cs typeface="DIN OT Light" charset="0"/>
              </a:defRPr>
            </a:lvl4pPr>
            <a:lvl5pPr marL="1714500" indent="-342900" algn="l" defTabSz="6840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charset="0"/>
              <a:buChar char="•"/>
              <a:defRPr sz="1500" b="0" i="0" kern="1200">
                <a:solidFill>
                  <a:schemeClr val="tx1"/>
                </a:solidFill>
                <a:latin typeface="DIN OT Light" charset="0"/>
                <a:ea typeface="DIN OT Light" charset="0"/>
                <a:cs typeface="DIN OT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Goodfellow</a:t>
            </a:r>
            <a:r>
              <a:rPr lang="nb-NO" dirty="0"/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18330767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E041-52B4-094D-BE37-4E1F6906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Å jobbe med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A7F88-B08B-414B-82C1-0A3BFAAD4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GAN er veldig kult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Konvergens kan være veldig sensitiv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Viktig at generatoren og </a:t>
            </a:r>
            <a:r>
              <a:rPr lang="nb-NO" dirty="0" err="1"/>
              <a:t>discriminatoren</a:t>
            </a:r>
            <a:r>
              <a:rPr lang="nb-NO" dirty="0"/>
              <a:t> er </a:t>
            </a:r>
            <a:r>
              <a:rPr lang="nb-NO" dirty="0" err="1"/>
              <a:t>ca</a:t>
            </a:r>
            <a:r>
              <a:rPr lang="nb-NO" dirty="0"/>
              <a:t> like sterke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544203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E041-52B4-094D-BE37-4E1F6906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Å jobbe med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A7F88-B08B-414B-82C1-0A3BFAAD4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Typisk problem: Mode </a:t>
            </a:r>
            <a:r>
              <a:rPr lang="nb-NO" dirty="0" err="1"/>
              <a:t>collapse</a:t>
            </a:r>
            <a:br>
              <a:rPr lang="nb-NO" dirty="0"/>
            </a:br>
            <a:endParaRPr lang="nb-NO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Kan skje hvis generatoren blir trent mer enn diskriminatoren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723391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5EE650C-2E5E-EC4F-8E11-577BBEE5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StyleGAN</a:t>
            </a:r>
            <a:r>
              <a:rPr lang="nb-NO" dirty="0"/>
              <a:t> (2019)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7005B4-D9AF-824C-A23D-D0EC77F54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www.youtube.com</a:t>
            </a:r>
            <a:r>
              <a:rPr lang="nb-NO" dirty="0"/>
              <a:t>/</a:t>
            </a:r>
            <a:r>
              <a:rPr lang="nb-NO" dirty="0" err="1"/>
              <a:t>watch?v</a:t>
            </a:r>
            <a:r>
              <a:rPr lang="nb-NO" dirty="0"/>
              <a:t>=</a:t>
            </a:r>
            <a:r>
              <a:rPr lang="nb-NO" dirty="0" err="1"/>
              <a:t>kSLJriaOumA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6062529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Katte-generering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A304B-996D-6A49-B866-8322AD113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4016267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388580286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29075850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220885190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nline Media 13" descr="final_5ddd7a091e64ff00132bab08_222972.mp4">
            <a:hlinkClick r:id="" action="ppaction://media"/>
            <a:extLst>
              <a:ext uri="{FF2B5EF4-FFF2-40B4-BE49-F238E27FC236}">
                <a16:creationId xmlns:a16="http://schemas.microsoft.com/office/drawing/2014/main" id="{ABFF051E-CB32-894B-A25A-594DF67474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5775" y="987425"/>
            <a:ext cx="5632450" cy="316865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F16B57-6547-D54E-94C2-E743C93FCADC}"/>
              </a:ext>
            </a:extLst>
          </p:cNvPr>
          <p:cNvSpPr txBox="1"/>
          <p:nvPr/>
        </p:nvSpPr>
        <p:spPr>
          <a:xfrm>
            <a:off x="5042019" y="4486542"/>
            <a:ext cx="3439069" cy="339887"/>
          </a:xfrm>
          <a:prstGeom prst="rect">
            <a:avLst/>
          </a:prstGeom>
          <a:noFill/>
        </p:spPr>
        <p:txBody>
          <a:bodyPr wrap="non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Jordan Peele </a:t>
            </a:r>
            <a:r>
              <a:rPr lang="en-US" sz="1500" dirty="0" err="1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sammen</a:t>
            </a:r>
            <a:r>
              <a:rPr lang="en-US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 med Buzzfeed, 2018</a:t>
            </a:r>
          </a:p>
        </p:txBody>
      </p:sp>
    </p:spTree>
    <p:extLst>
      <p:ext uri="{BB962C8B-B14F-4D97-AF65-F5344CB8AC3E}">
        <p14:creationId xmlns:p14="http://schemas.microsoft.com/office/powerpoint/2010/main" val="8021773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183237434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70594216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211519674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2003305892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64468749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210681182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10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3985556735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20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388901400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30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4261818913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40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82040972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F16B57-6547-D54E-94C2-E743C93FCADC}"/>
              </a:ext>
            </a:extLst>
          </p:cNvPr>
          <p:cNvSpPr txBox="1"/>
          <p:nvPr/>
        </p:nvSpPr>
        <p:spPr>
          <a:xfrm>
            <a:off x="5042019" y="4486542"/>
            <a:ext cx="2221813" cy="339887"/>
          </a:xfrm>
          <a:prstGeom prst="rect">
            <a:avLst/>
          </a:prstGeom>
          <a:noFill/>
        </p:spPr>
        <p:txBody>
          <a:bodyPr wrap="non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Nicolas Cage </a:t>
            </a:r>
            <a:r>
              <a:rPr lang="en-US" sz="1500" dirty="0" err="1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som</a:t>
            </a:r>
            <a:r>
              <a:rPr lang="en-US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 Lois Lane</a:t>
            </a:r>
          </a:p>
        </p:txBody>
      </p:sp>
      <p:pic>
        <p:nvPicPr>
          <p:cNvPr id="4" name="Online Media 3" descr="superman.mp4">
            <a:hlinkClick r:id="" action="ppaction://media"/>
            <a:extLst>
              <a:ext uri="{FF2B5EF4-FFF2-40B4-BE49-F238E27FC236}">
                <a16:creationId xmlns:a16="http://schemas.microsoft.com/office/drawing/2014/main" id="{3A79A073-7274-1740-A0CA-688A537280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5775" y="987425"/>
            <a:ext cx="5632450" cy="3168650"/>
          </a:xfrm>
        </p:spPr>
      </p:pic>
    </p:spTree>
    <p:extLst>
      <p:ext uri="{BB962C8B-B14F-4D97-AF65-F5344CB8AC3E}">
        <p14:creationId xmlns:p14="http://schemas.microsoft.com/office/powerpoint/2010/main" val="36870766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50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1452499813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60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3261110869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70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296099614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80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231556755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90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2515772435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100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1303090259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200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454744898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300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4149536086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400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28719112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500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63624468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A0688D3-8005-EB44-9AA4-AD0BE1517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9025" y="810081"/>
            <a:ext cx="3705949" cy="3523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E7D84-1FDB-584D-9901-E20B79A1B936}"/>
              </a:ext>
            </a:extLst>
          </p:cNvPr>
          <p:cNvSpPr txBox="1"/>
          <p:nvPr/>
        </p:nvSpPr>
        <p:spPr>
          <a:xfrm>
            <a:off x="5042019" y="4486542"/>
            <a:ext cx="1931670" cy="339887"/>
          </a:xfrm>
          <a:prstGeom prst="rect">
            <a:avLst/>
          </a:prstGeom>
          <a:noFill/>
        </p:spPr>
        <p:txBody>
          <a:bodyPr wrap="non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500" dirty="0" err="1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Ansikter</a:t>
            </a:r>
            <a:r>
              <a:rPr lang="en-US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 </a:t>
            </a:r>
            <a:r>
              <a:rPr lang="en-US" sz="1500" dirty="0" err="1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fra</a:t>
            </a:r>
            <a:r>
              <a:rPr lang="en-US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 </a:t>
            </a:r>
            <a:r>
              <a:rPr lang="en-US" sz="1500" dirty="0" err="1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fakeface.co</a:t>
            </a:r>
            <a:endParaRPr lang="en-US" sz="1500" dirty="0">
              <a:solidFill>
                <a:srgbClr val="1A1A1A"/>
              </a:soli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341094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600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4180691389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700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490293559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800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309116878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900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2945190973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5DED-5057-0F40-89B5-008D83B4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Resultater: Epoke 1000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FAADDF-CE62-1B43-954F-1D1AFB09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50284" y="822064"/>
            <a:ext cx="3843431" cy="3843431"/>
          </a:xfrm>
        </p:spPr>
      </p:pic>
    </p:spTree>
    <p:extLst>
      <p:ext uri="{BB962C8B-B14F-4D97-AF65-F5344CB8AC3E}">
        <p14:creationId xmlns:p14="http://schemas.microsoft.com/office/powerpoint/2010/main" val="246279720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16F1166-7F1B-6940-9F1B-62C44A57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CycleGAN</a:t>
            </a:r>
            <a:r>
              <a:rPr lang="nb-NO" dirty="0"/>
              <a:t> (2020)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2415343-7666-C549-AEB2-B6633184F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A73DEE-93A4-BA4E-975C-0E6890C8E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0" y="1105270"/>
            <a:ext cx="7848270" cy="377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98161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C69A-E98F-F647-8F11-4AAC22A0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2" y="375309"/>
            <a:ext cx="5231704" cy="893510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99D64-F0D4-BE42-8774-7303CADA1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Teknikk</a:t>
            </a:r>
            <a:r>
              <a:rPr lang="en-US" dirty="0"/>
              <a:t> for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trene</a:t>
            </a:r>
            <a:r>
              <a:rPr lang="en-US" dirty="0"/>
              <a:t> generative </a:t>
            </a:r>
            <a:r>
              <a:rPr lang="en-US" dirty="0" err="1"/>
              <a:t>nevrale</a:t>
            </a:r>
            <a:r>
              <a:rPr lang="en-US" dirty="0"/>
              <a:t> </a:t>
            </a:r>
            <a:r>
              <a:rPr lang="en-US" dirty="0" err="1"/>
              <a:t>nettverk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Foreslått</a:t>
            </a:r>
            <a:r>
              <a:rPr lang="en-US" dirty="0"/>
              <a:t> av Ian Goodfellow,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“The coolest idea in machine learning in the last twenty years”</a:t>
            </a:r>
          </a:p>
          <a:p>
            <a:r>
              <a:rPr lang="en-US" dirty="0"/>
              <a:t>	</a:t>
            </a:r>
            <a:r>
              <a:rPr lang="en-US" i="1" dirty="0"/>
              <a:t>- Yann </a:t>
            </a:r>
            <a:r>
              <a:rPr lang="en-US" i="1" dirty="0" err="1"/>
              <a:t>LeCun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250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05DF-A360-4F42-9528-76824A98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1" y="375309"/>
            <a:ext cx="5759449" cy="893510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BEE02-0BB9-2D45-BCD4-E2CEEBC6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Består</a:t>
            </a:r>
            <a:r>
              <a:rPr lang="en-US" dirty="0"/>
              <a:t> av to </a:t>
            </a:r>
            <a:r>
              <a:rPr lang="en-US" dirty="0" err="1"/>
              <a:t>modeller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konkurrerer</a:t>
            </a:r>
            <a:r>
              <a:rPr lang="en-US" dirty="0"/>
              <a:t> mot </a:t>
            </a:r>
            <a:r>
              <a:rPr lang="en-US" dirty="0" err="1"/>
              <a:t>hverandre</a:t>
            </a:r>
            <a:r>
              <a:rPr lang="en-US" dirty="0"/>
              <a:t>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Discriminator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5102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05DF-A360-4F42-9528-76824A98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1" y="375309"/>
            <a:ext cx="5759449" cy="893510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BEE02-0BB9-2D45-BCD4-E2CEEBC6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Består</a:t>
            </a:r>
            <a:r>
              <a:rPr lang="en-US" dirty="0"/>
              <a:t> av to </a:t>
            </a:r>
            <a:r>
              <a:rPr lang="en-US" dirty="0" err="1"/>
              <a:t>modeller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konkurrerer</a:t>
            </a:r>
            <a:r>
              <a:rPr lang="en-US" dirty="0"/>
              <a:t> mot </a:t>
            </a:r>
            <a:r>
              <a:rPr lang="en-US" dirty="0" err="1"/>
              <a:t>hverandre</a:t>
            </a:r>
            <a:r>
              <a:rPr lang="en-US" dirty="0"/>
              <a:t>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Generator:  </a:t>
            </a:r>
            <a:r>
              <a:rPr lang="en-US" dirty="0" err="1"/>
              <a:t>Genererer</a:t>
            </a:r>
            <a:r>
              <a:rPr lang="en-US" dirty="0"/>
              <a:t> </a:t>
            </a:r>
            <a:r>
              <a:rPr lang="en-US" i="1" dirty="0" err="1"/>
              <a:t>noe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Discriminator:  </a:t>
            </a:r>
            <a:r>
              <a:rPr lang="en-US" dirty="0" err="1"/>
              <a:t>Vurderer</a:t>
            </a:r>
            <a:r>
              <a:rPr lang="en-US" dirty="0"/>
              <a:t> om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generert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ekte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46306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05DF-A360-4F42-9528-76824A98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41" y="375309"/>
            <a:ext cx="5759449" cy="893510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BEE02-0BB9-2D45-BCD4-E2CEEBC6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Består</a:t>
            </a:r>
            <a:r>
              <a:rPr lang="en-US" dirty="0"/>
              <a:t> av to </a:t>
            </a:r>
            <a:r>
              <a:rPr lang="en-US" dirty="0" err="1"/>
              <a:t>modeller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konkurrerer</a:t>
            </a:r>
            <a:r>
              <a:rPr lang="en-US" dirty="0"/>
              <a:t> mot </a:t>
            </a:r>
            <a:r>
              <a:rPr lang="en-US" dirty="0" err="1"/>
              <a:t>hverandre</a:t>
            </a:r>
            <a:r>
              <a:rPr lang="en-US" dirty="0"/>
              <a:t>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Generator:  </a:t>
            </a:r>
            <a:r>
              <a:rPr lang="en-US" dirty="0" err="1"/>
              <a:t>Genererer</a:t>
            </a:r>
            <a:r>
              <a:rPr lang="en-US" dirty="0"/>
              <a:t> </a:t>
            </a:r>
            <a:r>
              <a:rPr lang="en-US" i="1" dirty="0" err="1"/>
              <a:t>noe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Discriminator:  </a:t>
            </a:r>
            <a:r>
              <a:rPr lang="en-US" dirty="0" err="1"/>
              <a:t>Vurderer</a:t>
            </a:r>
            <a:r>
              <a:rPr lang="en-US" dirty="0"/>
              <a:t> om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generert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ekte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Begge</a:t>
            </a:r>
            <a:r>
              <a:rPr lang="en-US" dirty="0"/>
              <a:t> </a:t>
            </a:r>
            <a:r>
              <a:rPr lang="en-US" dirty="0" err="1"/>
              <a:t>modellene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nevrale</a:t>
            </a:r>
            <a:r>
              <a:rPr lang="en-US" dirty="0"/>
              <a:t> </a:t>
            </a:r>
            <a:r>
              <a:rPr lang="en-US" dirty="0" err="1"/>
              <a:t>nettverk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Begge</a:t>
            </a:r>
            <a:r>
              <a:rPr lang="en-US" dirty="0"/>
              <a:t> </a:t>
            </a:r>
            <a:r>
              <a:rPr lang="en-US" dirty="0" err="1"/>
              <a:t>trenes</a:t>
            </a:r>
            <a:r>
              <a:rPr lang="en-US" dirty="0"/>
              <a:t> </a:t>
            </a:r>
            <a:r>
              <a:rPr lang="en-US" dirty="0" err="1"/>
              <a:t>samtidig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0717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NORMAL">
  <a:themeElements>
    <a:clrScheme name="new-black">
      <a:dk1>
        <a:srgbClr val="0E0E0E"/>
      </a:dk1>
      <a:lt1>
        <a:srgbClr val="FFFFFF"/>
      </a:lt1>
      <a:dk2>
        <a:srgbClr val="162365"/>
      </a:dk2>
      <a:lt2>
        <a:srgbClr val="CECECD"/>
      </a:lt2>
      <a:accent1>
        <a:srgbClr val="FF5B5B"/>
      </a:accent1>
      <a:accent2>
        <a:srgbClr val="7E9CB9"/>
      </a:accent2>
      <a:accent3>
        <a:srgbClr val="9A14D0"/>
      </a:accent3>
      <a:accent4>
        <a:srgbClr val="FF8034"/>
      </a:accent4>
      <a:accent5>
        <a:srgbClr val="43CAFF"/>
      </a:accent5>
      <a:accent6>
        <a:srgbClr val="19DAC3"/>
      </a:accent6>
      <a:hlink>
        <a:srgbClr val="43CBFF"/>
      </a:hlink>
      <a:folHlink>
        <a:srgbClr val="43CB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300" dirty="0" smtClean="0">
            <a:solidFill>
              <a:schemeClr val="tx1"/>
            </a:solidFill>
            <a:latin typeface="DIN OT Light" charset="0"/>
            <a:ea typeface="DIN OT Light" charset="0"/>
            <a:cs typeface="DIN OT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90000"/>
              <a:lumOff val="1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000" tIns="54000" rIns="54000" bIns="54000" rtlCol="0">
        <a:spAutoFit/>
      </a:bodyPr>
      <a:lstStyle>
        <a:defPPr>
          <a:spcBef>
            <a:spcPts val="600"/>
          </a:spcBef>
          <a:spcAft>
            <a:spcPts val="600"/>
          </a:spcAft>
          <a:defRPr sz="1500" dirty="0" err="1" smtClean="0">
            <a:solidFill>
              <a:srgbClr val="1A1A1A"/>
            </a:solidFill>
            <a:latin typeface="DIN OT Light" charset="0"/>
            <a:ea typeface="DIN OT Light" charset="0"/>
            <a:cs typeface="DIN OT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TEN/MYE TEKST (A.K.A. RAPPORT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96021</TotalTime>
  <Words>339</Words>
  <Application>Microsoft Macintosh PowerPoint</Application>
  <PresentationFormat>Skjermfremvisning (16:9)</PresentationFormat>
  <Paragraphs>84</Paragraphs>
  <Slides>44</Slides>
  <Notes>9</Notes>
  <HiddenSlides>0</HiddenSlides>
  <MMClips>2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44</vt:i4>
      </vt:variant>
    </vt:vector>
  </HeadingPairs>
  <TitlesOfParts>
    <vt:vector size="51" baseType="lpstr">
      <vt:lpstr>Arial</vt:lpstr>
      <vt:lpstr>Calibri</vt:lpstr>
      <vt:lpstr>DIN OT Light</vt:lpstr>
      <vt:lpstr>DINOT</vt:lpstr>
      <vt:lpstr>Newzald Book</vt:lpstr>
      <vt:lpstr>NORMAL</vt:lpstr>
      <vt:lpstr>LITEN/MYE TEKST (A.K.A. RAPPORT)</vt:lpstr>
      <vt:lpstr>Generative Adversarial Networks (GAN)     </vt:lpstr>
      <vt:lpstr>PowerPoint-presentasjon</vt:lpstr>
      <vt:lpstr>PowerPoint-presentasjon</vt:lpstr>
      <vt:lpstr>PowerPoint-presentasjon</vt:lpstr>
      <vt:lpstr>CycleGAN (2020)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Å jobbe med GAN</vt:lpstr>
      <vt:lpstr>Å jobbe med GAN</vt:lpstr>
      <vt:lpstr>Å jobbe med GAN</vt:lpstr>
      <vt:lpstr>StyleGAN (2019)</vt:lpstr>
      <vt:lpstr>Katte-generering</vt:lpstr>
      <vt:lpstr>Resultater: Epoke 1</vt:lpstr>
      <vt:lpstr>Resultater: Epoke 2</vt:lpstr>
      <vt:lpstr>Resultater: Epoke 3</vt:lpstr>
      <vt:lpstr>Resultater: Epoke 4</vt:lpstr>
      <vt:lpstr>Resultater: Epoke 5</vt:lpstr>
      <vt:lpstr>Resultater: Epoke 6</vt:lpstr>
      <vt:lpstr>Resultater: Epoke 7</vt:lpstr>
      <vt:lpstr>Resultater: Epoke 8</vt:lpstr>
      <vt:lpstr>Resultater: Epoke 9</vt:lpstr>
      <vt:lpstr>Resultater: Epoke 10</vt:lpstr>
      <vt:lpstr>Resultater: Epoke 20</vt:lpstr>
      <vt:lpstr>Resultater: Epoke 30</vt:lpstr>
      <vt:lpstr>Resultater: Epoke 40</vt:lpstr>
      <vt:lpstr>Resultater: Epoke 50</vt:lpstr>
      <vt:lpstr>Resultater: Epoke 60</vt:lpstr>
      <vt:lpstr>Resultater: Epoke 70</vt:lpstr>
      <vt:lpstr>Resultater: Epoke 80</vt:lpstr>
      <vt:lpstr>Resultater: Epoke 90</vt:lpstr>
      <vt:lpstr>Resultater: Epoke 100</vt:lpstr>
      <vt:lpstr>Resultater: Epoke 200</vt:lpstr>
      <vt:lpstr>Resultater: Epoke 300</vt:lpstr>
      <vt:lpstr>Resultater: Epoke 400</vt:lpstr>
      <vt:lpstr>Resultater: Epoke 500</vt:lpstr>
      <vt:lpstr>Resultater: Epoke 600</vt:lpstr>
      <vt:lpstr>Resultater: Epoke 700</vt:lpstr>
      <vt:lpstr>Resultater: Epoke 800</vt:lpstr>
      <vt:lpstr>Resultater: Epoke 900</vt:lpstr>
      <vt:lpstr>Resultater: Epoke 1000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Anders Christensen</dc:creator>
  <cp:keywords/>
  <dc:description/>
  <cp:lastModifiedBy>Daniel Strømme Solberg</cp:lastModifiedBy>
  <cp:revision>1507</cp:revision>
  <dcterms:created xsi:type="dcterms:W3CDTF">2018-02-25T21:57:30Z</dcterms:created>
  <dcterms:modified xsi:type="dcterms:W3CDTF">2021-08-26T22:23:54Z</dcterms:modified>
  <cp:category/>
</cp:coreProperties>
</file>